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307" r:id="rId5"/>
    <p:sldId id="328" r:id="rId6"/>
    <p:sldId id="290" r:id="rId7"/>
    <p:sldId id="260" r:id="rId8"/>
    <p:sldId id="261" r:id="rId9"/>
    <p:sldId id="293" r:id="rId10"/>
    <p:sldId id="294" r:id="rId11"/>
    <p:sldId id="295" r:id="rId12"/>
    <p:sldId id="296" r:id="rId13"/>
    <p:sldId id="297" r:id="rId14"/>
    <p:sldId id="298" r:id="rId15"/>
    <p:sldId id="302" r:id="rId16"/>
    <p:sldId id="303" r:id="rId17"/>
    <p:sldId id="304" r:id="rId18"/>
    <p:sldId id="305" r:id="rId19"/>
    <p:sldId id="306" r:id="rId20"/>
    <p:sldId id="324" r:id="rId21"/>
    <p:sldId id="325" r:id="rId22"/>
    <p:sldId id="326" r:id="rId23"/>
    <p:sldId id="327" r:id="rId24"/>
    <p:sldId id="2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8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DBCViewNew</a:t>
            </a:r>
            <a:r>
              <a:rPr lang="zh-CN" dirty="0"/>
              <a:t>操作步骤说明</a:t>
            </a:r>
            <a:endParaRPr lang="zh-CN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作者：</a:t>
            </a:r>
            <a:r>
              <a:rPr lang="en-US" altLang="zh-CN">
                <a:sym typeface="+mn-ea"/>
              </a:rPr>
              <a:t>Sunshinejmy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94740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230" y="1459865"/>
            <a:ext cx="10783570" cy="4717415"/>
          </a:xfrm>
        </p:spPr>
        <p:txBody>
          <a:bodyPr/>
          <a:p>
            <a:r>
              <a:rPr lang="en-US" altLang="zh-CN" sz="2400"/>
              <a:t>3</a:t>
            </a:r>
            <a:r>
              <a:rPr lang="zh-CN" altLang="en-US" sz="2400"/>
              <a:t>）</a:t>
            </a:r>
            <a:r>
              <a:rPr lang="zh-CN" altLang="en-US" sz="2400">
                <a:sym typeface="+mn-ea"/>
              </a:rPr>
              <a:t>中间内容显示的是：以树状图显示CANBUS上所有的Node、Message和Signal。选中总线上某个Node，和这个Node相关的信息就会用线连接起来。让您一目了然！</a:t>
            </a:r>
            <a:endParaRPr lang="zh-CN" altLang="en-US" sz="2400">
              <a:sym typeface="+mn-ea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2693670"/>
            <a:ext cx="8948420" cy="38531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4</a:t>
            </a:r>
            <a:r>
              <a:rPr lang="zh-CN" altLang="en-US"/>
              <a:t>）</a:t>
            </a:r>
            <a:r>
              <a:rPr lang="en-US" altLang="zh-CN"/>
              <a:t>Output</a:t>
            </a:r>
            <a:endParaRPr lang="en-US" altLang="zh-CN"/>
          </a:p>
          <a:p>
            <a:r>
              <a:rPr lang="zh-CN" altLang="en-US" sz="2400">
                <a:latin typeface="+mj-ea"/>
                <a:ea typeface="+mj-ea"/>
                <a:cs typeface="+mj-ea"/>
              </a:rPr>
              <a:t>简单的来说，以下这么多</a:t>
            </a:r>
            <a:r>
              <a:rPr lang="en-US" altLang="zh-CN" sz="2400">
                <a:latin typeface="+mj-ea"/>
                <a:ea typeface="+mj-ea"/>
                <a:cs typeface="+mj-ea"/>
              </a:rPr>
              <a:t>View</a:t>
            </a:r>
            <a:r>
              <a:rPr lang="zh-CN" altLang="en-US" sz="2400">
                <a:latin typeface="+mj-ea"/>
                <a:ea typeface="+mj-ea"/>
                <a:cs typeface="+mj-ea"/>
              </a:rPr>
              <a:t>就是对每个</a:t>
            </a:r>
            <a:r>
              <a:rPr lang="en-US" altLang="zh-CN" sz="2400">
                <a:latin typeface="+mj-ea"/>
                <a:ea typeface="+mj-ea"/>
                <a:cs typeface="+mj-ea"/>
              </a:rPr>
              <a:t>Node</a:t>
            </a:r>
            <a:r>
              <a:rPr lang="zh-CN" altLang="en-US" sz="2400">
                <a:latin typeface="+mj-ea"/>
                <a:ea typeface="+mj-ea"/>
                <a:cs typeface="+mj-ea"/>
              </a:rPr>
              <a:t>、</a:t>
            </a:r>
            <a:r>
              <a:rPr lang="en-US" altLang="zh-CN" sz="2400">
                <a:latin typeface="+mj-ea"/>
                <a:ea typeface="+mj-ea"/>
                <a:cs typeface="+mj-ea"/>
              </a:rPr>
              <a:t>Signal</a:t>
            </a:r>
            <a:r>
              <a:rPr lang="zh-CN" altLang="en-US" sz="2400">
                <a:latin typeface="+mj-ea"/>
                <a:ea typeface="+mj-ea"/>
                <a:cs typeface="+mj-ea"/>
              </a:rPr>
              <a:t>、</a:t>
            </a:r>
            <a:r>
              <a:rPr lang="en-US" altLang="zh-CN" sz="2400">
                <a:latin typeface="+mj-ea"/>
                <a:ea typeface="+mj-ea"/>
                <a:cs typeface="+mj-ea"/>
              </a:rPr>
              <a:t>Message</a:t>
            </a:r>
            <a:r>
              <a:rPr lang="zh-CN" altLang="en-US" sz="2400">
                <a:latin typeface="+mj-ea"/>
                <a:ea typeface="+mj-ea"/>
                <a:cs typeface="+mj-ea"/>
              </a:rPr>
              <a:t>的分析，让几张表读懂</a:t>
            </a:r>
            <a:r>
              <a:rPr lang="en-US" altLang="zh-CN" sz="2400">
                <a:latin typeface="+mj-ea"/>
                <a:ea typeface="+mj-ea"/>
                <a:cs typeface="+mj-ea"/>
              </a:rPr>
              <a:t>DBC</a:t>
            </a:r>
            <a:r>
              <a:rPr lang="zh-CN" altLang="en-US" sz="2400">
                <a:latin typeface="+mj-ea"/>
                <a:ea typeface="+mj-ea"/>
                <a:cs typeface="+mj-ea"/>
              </a:rPr>
              <a:t>文件。下面，让我为大家说明一下每张表的内容吧！</a:t>
            </a:r>
            <a:endParaRPr lang="en-US" altLang="zh-CN" sz="2000"/>
          </a:p>
          <a:p>
            <a:endParaRPr lang="zh-CN" altLang="en-US" sz="2000"/>
          </a:p>
        </p:txBody>
      </p:sp>
      <p:pic>
        <p:nvPicPr>
          <p:cNvPr id="4" name="图片 3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3203575"/>
            <a:ext cx="9131935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000"/>
              <a:t>4-1</a:t>
            </a:r>
            <a:r>
              <a:rPr lang="zh-CN" altLang="en-US" sz="2000"/>
              <a:t>）</a:t>
            </a:r>
            <a:r>
              <a:rPr lang="en-US" altLang="zh-CN" sz="2000"/>
              <a:t>PRJView</a:t>
            </a:r>
            <a:endParaRPr lang="en-US" altLang="zh-CN" sz="2000"/>
          </a:p>
          <a:p>
            <a:r>
              <a:rPr lang="zh-CN" altLang="en-US" sz="2000"/>
              <a:t>如下图所示：这里显示的是这个对象的类型信息。一般在</a:t>
            </a:r>
            <a:r>
              <a:rPr lang="en-US" altLang="zh-CN" sz="2000"/>
              <a:t>DBC</a:t>
            </a:r>
            <a:r>
              <a:rPr lang="zh-CN" altLang="en-US" sz="2000"/>
              <a:t>文件中以</a:t>
            </a:r>
            <a:r>
              <a:rPr lang="zh-CN" altLang="en-US" sz="2000">
                <a:solidFill>
                  <a:srgbClr val="FF0000"/>
                </a:solidFill>
              </a:rPr>
              <a:t>BA_DEF_</a:t>
            </a:r>
            <a:r>
              <a:rPr lang="zh-CN" altLang="en-US" sz="2000"/>
              <a:t> 显示。</a:t>
            </a:r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（如：BA_DEF_  "BusType" STRING ;）</a:t>
            </a:r>
            <a:endParaRPr lang="zh-CN" altLang="en-US" sz="2000"/>
          </a:p>
          <a:p>
            <a:endParaRPr lang="en-US" altLang="zh-CN" sz="2000"/>
          </a:p>
        </p:txBody>
      </p:sp>
      <p:pic>
        <p:nvPicPr>
          <p:cNvPr id="5" name="图片 4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965" y="2997200"/>
            <a:ext cx="9462770" cy="36741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000"/>
              <a:t>4-2</a:t>
            </a:r>
            <a:r>
              <a:rPr lang="zh-CN" altLang="en-US" sz="2000"/>
              <a:t>）</a:t>
            </a:r>
            <a:r>
              <a:rPr lang="en-US" altLang="zh-CN" sz="2000"/>
              <a:t>MSGView</a:t>
            </a:r>
            <a:endParaRPr lang="en-US" altLang="zh-CN" sz="2000"/>
          </a:p>
          <a:p>
            <a:r>
              <a:rPr lang="en-US" altLang="zh-CN" sz="2000"/>
              <a:t>MSG List :</a:t>
            </a:r>
            <a:r>
              <a:rPr lang="zh-CN" altLang="en-US" sz="2000"/>
              <a:t>将节点上所有</a:t>
            </a:r>
            <a:r>
              <a:rPr lang="en-US" altLang="zh-CN" sz="2000"/>
              <a:t>MSG</a:t>
            </a:r>
            <a:r>
              <a:rPr lang="zh-CN" altLang="en-US" sz="2000"/>
              <a:t>都集中在一起。</a:t>
            </a:r>
            <a:endParaRPr lang="zh-CN" altLang="en-US" sz="2000"/>
          </a:p>
          <a:p>
            <a:r>
              <a:rPr lang="en-US" altLang="zh-CN" sz="2000"/>
              <a:t>MSG Layout :</a:t>
            </a:r>
            <a:r>
              <a:rPr lang="zh-CN" altLang="en-US" sz="2000"/>
              <a:t>选择一个</a:t>
            </a:r>
            <a:r>
              <a:rPr lang="en-US" altLang="zh-CN" sz="2000"/>
              <a:t>MSG</a:t>
            </a:r>
            <a:r>
              <a:rPr lang="zh-CN" altLang="en-US" sz="2000"/>
              <a:t>，这个</a:t>
            </a:r>
            <a:r>
              <a:rPr lang="en-US" altLang="zh-CN" sz="2000"/>
              <a:t>MSG</a:t>
            </a:r>
            <a:r>
              <a:rPr lang="zh-CN" altLang="en-US" sz="2000"/>
              <a:t>的起始位、大小头、长度都会清晰的标注出来。</a:t>
            </a:r>
            <a:endParaRPr lang="zh-CN" altLang="en-US" sz="2000"/>
          </a:p>
          <a:p>
            <a:r>
              <a:rPr lang="en-US" altLang="zh-CN" sz="2000"/>
              <a:t>MSG SIG Attribute: </a:t>
            </a:r>
            <a:r>
              <a:rPr lang="zh-CN" altLang="en-US" sz="2000"/>
              <a:t>对</a:t>
            </a:r>
            <a:r>
              <a:rPr lang="en-US" altLang="zh-CN" sz="2000"/>
              <a:t>MSG</a:t>
            </a:r>
            <a:r>
              <a:rPr lang="zh-CN" altLang="en-US" sz="2000"/>
              <a:t>属性的描述，在眼花缭乱的</a:t>
            </a:r>
            <a:r>
              <a:rPr lang="en-US" altLang="zh-CN" sz="2000"/>
              <a:t>DBC</a:t>
            </a:r>
            <a:r>
              <a:rPr lang="zh-CN" altLang="en-US" sz="2000"/>
              <a:t>文件中如何找到</a:t>
            </a:r>
            <a:r>
              <a:rPr lang="en-US" altLang="zh-CN" sz="2000"/>
              <a:t>MSG</a:t>
            </a:r>
            <a:r>
              <a:rPr lang="zh-CN" altLang="en-US" sz="2000"/>
              <a:t>的属性呢？下面教给大家一个简单的方法：</a:t>
            </a:r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①：先找到该</a:t>
            </a:r>
            <a:r>
              <a:rPr lang="en-US" altLang="zh-CN" sz="2000">
                <a:solidFill>
                  <a:srgbClr val="FF0000"/>
                </a:solidFill>
              </a:rPr>
              <a:t>MSG</a:t>
            </a:r>
            <a:r>
              <a:rPr lang="zh-CN" altLang="en-US" sz="2000">
                <a:solidFill>
                  <a:srgbClr val="FF0000"/>
                </a:solidFill>
              </a:rPr>
              <a:t>的</a:t>
            </a:r>
            <a:r>
              <a:rPr lang="en-US" altLang="zh-CN" sz="2000">
                <a:solidFill>
                  <a:srgbClr val="FF0000"/>
                </a:solidFill>
              </a:rPr>
              <a:t>ID</a:t>
            </a:r>
            <a:r>
              <a:rPr lang="zh-CN" altLang="en-US" sz="2000">
                <a:solidFill>
                  <a:srgbClr val="FF0000"/>
                </a:solidFill>
              </a:rPr>
              <a:t>号（例如：</a:t>
            </a:r>
            <a:r>
              <a:rPr lang="en-US" altLang="zh-CN" sz="2000">
                <a:solidFill>
                  <a:srgbClr val="FF0000"/>
                </a:solidFill>
              </a:rPr>
              <a:t>ID</a:t>
            </a:r>
            <a:r>
              <a:rPr lang="zh-CN" altLang="en-US" sz="2000">
                <a:solidFill>
                  <a:srgbClr val="FF0000"/>
                </a:solidFill>
              </a:rPr>
              <a:t>为</a:t>
            </a:r>
            <a:r>
              <a:rPr lang="en-US" altLang="zh-CN" sz="2000">
                <a:solidFill>
                  <a:srgbClr val="FF0000"/>
                </a:solidFill>
              </a:rPr>
              <a:t>201</a:t>
            </a:r>
            <a:r>
              <a:rPr lang="zh-CN" altLang="en-US" sz="2000">
                <a:solidFill>
                  <a:srgbClr val="FF0000"/>
                </a:solidFill>
              </a:rPr>
              <a:t>）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②根据</a:t>
            </a:r>
            <a:r>
              <a:rPr lang="en-US" altLang="zh-CN" sz="2000">
                <a:solidFill>
                  <a:srgbClr val="FF0000"/>
                </a:solidFill>
              </a:rPr>
              <a:t>MSGID</a:t>
            </a:r>
            <a:r>
              <a:rPr lang="zh-CN" altLang="en-US" sz="2000">
                <a:solidFill>
                  <a:srgbClr val="FF0000"/>
                </a:solidFill>
              </a:rPr>
              <a:t>找到BA_ "</a:t>
            </a:r>
            <a:r>
              <a:rPr lang="en-US" altLang="zh-CN" sz="2000">
                <a:solidFill>
                  <a:srgbClr val="FF0000"/>
                </a:solidFill>
              </a:rPr>
              <a:t>XXX</a:t>
            </a:r>
            <a:r>
              <a:rPr lang="zh-CN" altLang="en-US" sz="2000">
                <a:solidFill>
                  <a:srgbClr val="FF0000"/>
                </a:solidFill>
              </a:rPr>
              <a:t>" BO_ 201 </a:t>
            </a:r>
            <a:r>
              <a:rPr lang="en-US" altLang="zh-CN" sz="2000">
                <a:solidFill>
                  <a:srgbClr val="FF0000"/>
                </a:solidFill>
              </a:rPr>
              <a:t>XX</a:t>
            </a:r>
            <a:r>
              <a:rPr lang="zh-CN" altLang="en-US" sz="2000">
                <a:solidFill>
                  <a:srgbClr val="FF0000"/>
                </a:solidFill>
              </a:rPr>
              <a:t>;（例如：BA_ "GenMsgCycleTime" BO_ 201 10;）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③根据第②步</a:t>
            </a:r>
            <a:r>
              <a:rPr lang="en-US" altLang="zh-CN" sz="2000">
                <a:solidFill>
                  <a:srgbClr val="FF0000"/>
                </a:solidFill>
              </a:rPr>
              <a:t>BA_'''XXX'</a:t>
            </a:r>
            <a:r>
              <a:rPr lang="zh-CN" altLang="en-US" sz="2000">
                <a:solidFill>
                  <a:srgbClr val="FF0000"/>
                </a:solidFill>
              </a:rPr>
              <a:t>中</a:t>
            </a:r>
            <a:r>
              <a:rPr lang="en-US" altLang="zh-CN" sz="2000">
                <a:solidFill>
                  <a:srgbClr val="FF0000"/>
                </a:solidFill>
              </a:rPr>
              <a:t>XXX</a:t>
            </a:r>
            <a:r>
              <a:rPr lang="zh-CN" altLang="en-US" sz="2000">
                <a:solidFill>
                  <a:srgbClr val="FF0000"/>
                </a:solidFill>
              </a:rPr>
              <a:t>的内容，找到和</a:t>
            </a:r>
            <a:r>
              <a:rPr lang="en-US" altLang="zh-CN" sz="2000">
                <a:solidFill>
                  <a:srgbClr val="FF0000"/>
                </a:solidFill>
              </a:rPr>
              <a:t>XXX</a:t>
            </a:r>
            <a:r>
              <a:rPr lang="zh-CN" altLang="en-US" sz="2000">
                <a:solidFill>
                  <a:srgbClr val="FF0000"/>
                </a:solidFill>
              </a:rPr>
              <a:t>相关的BA_DEF_DEF_ （例如：BA_DEF_DEF_  "GenMsgCycleTime" 1000;）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en-US" altLang="zh-CN" sz="2000"/>
              <a:t>MSG Comments:</a:t>
            </a:r>
            <a:r>
              <a:rPr lang="zh-CN" altLang="en-US" sz="2000"/>
              <a:t>是对</a:t>
            </a:r>
            <a:r>
              <a:rPr lang="en-US" altLang="zh-CN" sz="2000"/>
              <a:t>MSG</a:t>
            </a:r>
            <a:r>
              <a:rPr lang="zh-CN" altLang="en-US" sz="2000"/>
              <a:t>的进一步解释、注释。</a:t>
            </a:r>
            <a:endParaRPr lang="zh-CN" altLang="en-US"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pic>
        <p:nvPicPr>
          <p:cNvPr id="8" name="内容占位符 7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7540" y="1825625"/>
            <a:ext cx="837628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000"/>
              <a:t>4-3</a:t>
            </a:r>
            <a:r>
              <a:rPr lang="zh-CN" altLang="en-US" sz="2000"/>
              <a:t>）</a:t>
            </a:r>
            <a:r>
              <a:rPr lang="en-US" altLang="zh-CN" sz="2000"/>
              <a:t>SIGView</a:t>
            </a:r>
            <a:endParaRPr lang="en-US" altLang="zh-CN" sz="2000"/>
          </a:p>
          <a:p>
            <a:r>
              <a:rPr lang="en-US" altLang="zh-CN" sz="2000"/>
              <a:t>Signal List </a:t>
            </a:r>
            <a:r>
              <a:rPr lang="zh-CN" altLang="en-US" sz="2000"/>
              <a:t>：在这里，把所有的</a:t>
            </a:r>
            <a:r>
              <a:rPr lang="en-US" altLang="zh-CN" sz="2000"/>
              <a:t>Signal</a:t>
            </a:r>
            <a:r>
              <a:rPr lang="zh-CN" altLang="en-US" sz="2000"/>
              <a:t>都列出来了，包括它的是如何定义的。</a:t>
            </a:r>
            <a:endParaRPr lang="zh-CN" altLang="en-US" sz="2000"/>
          </a:p>
          <a:p>
            <a:r>
              <a:rPr lang="en-US" altLang="zh-CN" sz="2000"/>
              <a:t>Signal Attribute List </a:t>
            </a:r>
            <a:r>
              <a:rPr lang="zh-CN" altLang="en-US" sz="2000"/>
              <a:t>：对</a:t>
            </a:r>
            <a:r>
              <a:rPr lang="en-US" altLang="zh-CN" sz="2000"/>
              <a:t>Signal</a:t>
            </a:r>
            <a:r>
              <a:rPr lang="zh-CN" altLang="en-US" sz="2000"/>
              <a:t>属性的描述，在这里，同样教给大家，在</a:t>
            </a:r>
            <a:r>
              <a:rPr lang="en-US" altLang="zh-CN" sz="2000"/>
              <a:t>DBC</a:t>
            </a:r>
            <a:r>
              <a:rPr lang="zh-CN" altLang="en-US" sz="2000"/>
              <a:t>文件中如何找到</a:t>
            </a:r>
            <a:r>
              <a:rPr lang="en-US" altLang="zh-CN" sz="2000"/>
              <a:t>Signal Attribute</a:t>
            </a:r>
            <a:r>
              <a:rPr lang="zh-CN" altLang="en-US" sz="2000"/>
              <a:t>。、</a:t>
            </a:r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例如：</a:t>
            </a:r>
            <a:r>
              <a:rPr lang="en-US" altLang="zh-CN" sz="2000">
                <a:solidFill>
                  <a:srgbClr val="FF0000"/>
                </a:solidFill>
              </a:rPr>
              <a:t>Signal</a:t>
            </a:r>
            <a:r>
              <a:rPr lang="zh-CN" altLang="en-US" sz="2000">
                <a:solidFill>
                  <a:srgbClr val="FF0000"/>
                </a:solidFill>
              </a:rPr>
              <a:t>为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ChassisSysEngTorqueCheckSum 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①:找到这个</a:t>
            </a:r>
            <a:r>
              <a:rPr lang="en-US" altLang="zh-CN" sz="2000">
                <a:solidFill>
                  <a:srgbClr val="FF0000"/>
                </a:solidFill>
              </a:rPr>
              <a:t>Signal</a:t>
            </a:r>
            <a:r>
              <a:rPr lang="zh-CN" altLang="en-US" sz="2000">
                <a:solidFill>
                  <a:srgbClr val="FF0000"/>
                </a:solidFill>
              </a:rPr>
              <a:t>所处的</a:t>
            </a:r>
            <a:r>
              <a:rPr lang="en-US" altLang="zh-CN" sz="2000">
                <a:solidFill>
                  <a:srgbClr val="FF0000"/>
                </a:solidFill>
              </a:rPr>
              <a:t>MSGID</a:t>
            </a:r>
            <a:r>
              <a:rPr lang="zh-CN" altLang="en-US" sz="2000">
                <a:solidFill>
                  <a:srgbClr val="FF0000"/>
                </a:solidFill>
              </a:rPr>
              <a:t>（例如</a:t>
            </a:r>
            <a:r>
              <a:rPr lang="en-US" altLang="zh-CN" sz="2000">
                <a:solidFill>
                  <a:srgbClr val="FF0000"/>
                </a:solidFill>
              </a:rPr>
              <a:t>:MSGID</a:t>
            </a:r>
            <a:r>
              <a:rPr lang="zh-CN" altLang="en-US" sz="2000">
                <a:solidFill>
                  <a:srgbClr val="FF0000"/>
                </a:solidFill>
              </a:rPr>
              <a:t>为</a:t>
            </a:r>
            <a:r>
              <a:rPr lang="en-US" altLang="zh-CN" sz="2000">
                <a:solidFill>
                  <a:srgbClr val="FF0000"/>
                </a:solidFill>
              </a:rPr>
              <a:t>454</a:t>
            </a:r>
            <a:r>
              <a:rPr lang="zh-CN" altLang="en-US" sz="2000">
                <a:solidFill>
                  <a:srgbClr val="FF0000"/>
                </a:solidFill>
              </a:rPr>
              <a:t>）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②：找到</a:t>
            </a:r>
            <a:r>
              <a:rPr lang="en-US" altLang="zh-CN" sz="2000">
                <a:solidFill>
                  <a:srgbClr val="FF0000"/>
                </a:solidFill>
              </a:rPr>
              <a:t>ID</a:t>
            </a:r>
            <a:r>
              <a:rPr lang="zh-CN" altLang="en-US" sz="2000">
                <a:solidFill>
                  <a:srgbClr val="FF0000"/>
                </a:solidFill>
              </a:rPr>
              <a:t>为</a:t>
            </a:r>
            <a:r>
              <a:rPr lang="en-US" altLang="zh-CN" sz="2000">
                <a:solidFill>
                  <a:srgbClr val="FF0000"/>
                </a:solidFill>
              </a:rPr>
              <a:t>454</a:t>
            </a:r>
            <a:r>
              <a:rPr lang="zh-CN" altLang="en-US" sz="2000">
                <a:solidFill>
                  <a:srgbClr val="FF0000"/>
                </a:solidFill>
              </a:rPr>
              <a:t>的BA_ "</a:t>
            </a:r>
            <a:r>
              <a:rPr lang="en-US" altLang="zh-CN" sz="2000">
                <a:solidFill>
                  <a:srgbClr val="FF0000"/>
                </a:solidFill>
              </a:rPr>
              <a:t>XXX</a:t>
            </a:r>
            <a:r>
              <a:rPr lang="zh-CN" altLang="en-US" sz="2000">
                <a:solidFill>
                  <a:srgbClr val="FF0000"/>
                </a:solidFill>
              </a:rPr>
              <a:t>"   SG_ 454 ChassisSysEngTorqueCheckSum </a:t>
            </a:r>
            <a:r>
              <a:rPr lang="en-US" altLang="zh-CN" sz="2000">
                <a:solidFill>
                  <a:srgbClr val="FF0000"/>
                </a:solidFill>
              </a:rPr>
              <a:t>XXX</a:t>
            </a:r>
            <a:r>
              <a:rPr lang="zh-CN" altLang="en-US" sz="2000">
                <a:solidFill>
                  <a:srgbClr val="FF0000"/>
                </a:solidFill>
              </a:rPr>
              <a:t>;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（例如：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BA_ "GenSigCycleTime" SG_ 454 ChassisSysEngTorqueCheckSum 20;</a:t>
            </a:r>
            <a:r>
              <a:rPr lang="zh-CN" altLang="en-US" sz="2000">
                <a:solidFill>
                  <a:srgbClr val="FF0000"/>
                </a:solidFill>
              </a:rPr>
              <a:t>）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③：通过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BA_ "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XXX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"中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XXX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（这里为GenSigCycleTime）的内容，找到BA_DEF_ SG_  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（例如：BA_DEF_ SG_  "GenSigCycleTime" INT 0 65535;）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  <a:p>
            <a:r>
              <a:rPr lang="en-US" altLang="zh-CN" sz="2000">
                <a:solidFill>
                  <a:schemeClr val="tx1"/>
                </a:solidFill>
                <a:sym typeface="+mn-ea"/>
              </a:rPr>
              <a:t>Comment and ValueDescription 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：对</a:t>
            </a:r>
            <a:r>
              <a:rPr lang="en-US" altLang="zh-CN" sz="2000">
                <a:solidFill>
                  <a:schemeClr val="tx1"/>
                </a:solidFill>
                <a:sym typeface="+mn-ea"/>
              </a:rPr>
              <a:t>Signal</a:t>
            </a:r>
            <a:r>
              <a:rPr lang="zh-CN" altLang="en-US" sz="2000">
                <a:solidFill>
                  <a:schemeClr val="tx1"/>
                </a:solidFill>
                <a:sym typeface="+mn-ea"/>
              </a:rPr>
              <a:t>的注解以及对值的描述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pic>
        <p:nvPicPr>
          <p:cNvPr id="7" name="内容占位符 6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25320" y="1825625"/>
            <a:ext cx="834072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1259820" cy="4985385"/>
          </a:xfrm>
        </p:spPr>
        <p:txBody>
          <a:bodyPr>
            <a:normAutofit/>
          </a:bodyPr>
          <a:p>
            <a:r>
              <a:rPr lang="en-US" altLang="zh-CN" sz="2000"/>
              <a:t>4-4</a:t>
            </a:r>
            <a:r>
              <a:rPr lang="zh-CN" altLang="en-US" sz="2000"/>
              <a:t>）</a:t>
            </a:r>
            <a:r>
              <a:rPr lang="en-US" altLang="zh-CN" sz="2000"/>
              <a:t>ATTRView</a:t>
            </a:r>
            <a:endParaRPr lang="en-US" altLang="zh-CN" sz="2000"/>
          </a:p>
          <a:p>
            <a:r>
              <a:rPr lang="en-US" altLang="zh-CN" sz="2000"/>
              <a:t>Node Attribute</a:t>
            </a:r>
            <a:r>
              <a:rPr lang="zh-CN" altLang="en-US" sz="2000"/>
              <a:t>：找</a:t>
            </a:r>
            <a:r>
              <a:rPr lang="en-US" altLang="zh-CN" sz="2000"/>
              <a:t>DBC</a:t>
            </a:r>
            <a:r>
              <a:rPr lang="zh-CN" altLang="en-US" sz="2000"/>
              <a:t>文件中</a:t>
            </a:r>
            <a:r>
              <a:rPr lang="zh-CN" altLang="en-US" sz="2000">
                <a:sym typeface="+mn-ea"/>
              </a:rPr>
              <a:t>BA_DEF_ </a:t>
            </a:r>
            <a:r>
              <a:rPr lang="en-US" altLang="zh-CN" sz="2000">
                <a:sym typeface="+mn-ea"/>
              </a:rPr>
              <a:t>BU</a:t>
            </a:r>
            <a:r>
              <a:rPr lang="zh-CN" altLang="en-US" sz="2000">
                <a:sym typeface="+mn-ea"/>
              </a:rPr>
              <a:t>_</a:t>
            </a:r>
            <a:endParaRPr lang="zh-CN" altLang="en-US" sz="2000"/>
          </a:p>
          <a:p>
            <a:r>
              <a:rPr lang="en-US" altLang="zh-CN" sz="2000">
                <a:sym typeface="+mn-ea"/>
              </a:rPr>
              <a:t>MSG  Attribute</a:t>
            </a:r>
            <a:r>
              <a:rPr lang="zh-CN" altLang="en-US" sz="2000">
                <a:sym typeface="+mn-ea"/>
              </a:rPr>
              <a:t>：找</a:t>
            </a:r>
            <a:r>
              <a:rPr lang="en-US" altLang="zh-CN" sz="2000">
                <a:sym typeface="+mn-ea"/>
              </a:rPr>
              <a:t>DBC</a:t>
            </a:r>
            <a:r>
              <a:rPr lang="zh-CN" altLang="en-US" sz="2000">
                <a:sym typeface="+mn-ea"/>
              </a:rPr>
              <a:t>文件中BA_DEF_ </a:t>
            </a:r>
            <a:r>
              <a:rPr lang="en-US" altLang="zh-CN" sz="2000">
                <a:sym typeface="+mn-ea"/>
              </a:rPr>
              <a:t>BO</a:t>
            </a:r>
            <a:r>
              <a:rPr lang="zh-CN" altLang="en-US" sz="2000">
                <a:sym typeface="+mn-ea"/>
              </a:rPr>
              <a:t>_</a:t>
            </a:r>
            <a:endParaRPr lang="zh-CN" altLang="en-US" sz="2000">
              <a:sym typeface="+mn-ea"/>
            </a:endParaRPr>
          </a:p>
          <a:p>
            <a:r>
              <a:rPr lang="en-US" altLang="zh-CN" sz="2000">
                <a:sym typeface="+mn-ea"/>
              </a:rPr>
              <a:t>SIG    Attribute</a:t>
            </a:r>
            <a:r>
              <a:rPr lang="zh-CN" altLang="en-US" sz="2000">
                <a:sym typeface="+mn-ea"/>
              </a:rPr>
              <a:t>：找</a:t>
            </a:r>
            <a:r>
              <a:rPr lang="en-US" altLang="zh-CN" sz="2000">
                <a:sym typeface="+mn-ea"/>
              </a:rPr>
              <a:t>DBC</a:t>
            </a:r>
            <a:r>
              <a:rPr lang="zh-CN" altLang="en-US" sz="2000">
                <a:sym typeface="+mn-ea"/>
              </a:rPr>
              <a:t>文件中BA_DEF_ </a:t>
            </a:r>
            <a:r>
              <a:rPr lang="en-US" altLang="zh-CN" sz="2000">
                <a:sym typeface="+mn-ea"/>
              </a:rPr>
              <a:t>SG</a:t>
            </a:r>
            <a:r>
              <a:rPr lang="zh-CN" altLang="en-US" sz="2000">
                <a:sym typeface="+mn-ea"/>
              </a:rPr>
              <a:t>_</a:t>
            </a:r>
            <a:endParaRPr lang="zh-CN" altLang="en-US" sz="2000">
              <a:sym typeface="+mn-ea"/>
            </a:endParaRPr>
          </a:p>
          <a:p>
            <a:endParaRPr lang="zh-CN" altLang="en-US" sz="2000">
              <a:sym typeface="+mn-ea"/>
            </a:endParaRPr>
          </a:p>
          <a:p>
            <a:endParaRPr lang="en-US" altLang="zh-CN" sz="2000"/>
          </a:p>
        </p:txBody>
      </p:sp>
      <p:pic>
        <p:nvPicPr>
          <p:cNvPr id="6" name="图片 5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3465830"/>
            <a:ext cx="696150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功能介绍（编辑）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000"/>
              <a:t>5-1</a:t>
            </a:r>
            <a:r>
              <a:rPr lang="zh-CN" altLang="en-US" sz="2000"/>
              <a:t>）新建一个</a:t>
            </a:r>
            <a:r>
              <a:rPr lang="en-US" altLang="zh-CN" sz="2000"/>
              <a:t>DBC</a:t>
            </a:r>
            <a:r>
              <a:rPr lang="zh-CN" altLang="en-US" sz="2000"/>
              <a:t>文件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打开</a:t>
            </a:r>
            <a:r>
              <a:rPr lang="en-US" altLang="zh-CN" sz="2000"/>
              <a:t>DBCViewNew</a:t>
            </a:r>
            <a:r>
              <a:rPr lang="zh-CN" altLang="en-US" sz="2000"/>
              <a:t>，默认的就新建了一个空白的</a:t>
            </a:r>
            <a:r>
              <a:rPr lang="en-US" altLang="zh-CN" sz="2000"/>
              <a:t>DBC</a:t>
            </a:r>
            <a:r>
              <a:rPr lang="zh-CN" altLang="en-US" sz="2000"/>
              <a:t>文件，在这里，您可以任意的添加</a:t>
            </a:r>
            <a:r>
              <a:rPr lang="en-US" altLang="zh-CN" sz="2000"/>
              <a:t>Node</a:t>
            </a:r>
            <a:r>
              <a:rPr lang="zh-CN" altLang="en-US" sz="2000"/>
              <a:t>、</a:t>
            </a:r>
            <a:r>
              <a:rPr lang="en-US" altLang="zh-CN" sz="2000"/>
              <a:t>MSG</a:t>
            </a:r>
            <a:r>
              <a:rPr lang="zh-CN" altLang="en-US" sz="2000"/>
              <a:t>、</a:t>
            </a:r>
            <a:r>
              <a:rPr lang="en-US" altLang="zh-CN" sz="2000"/>
              <a:t>Signal</a:t>
            </a:r>
            <a:r>
              <a:rPr lang="zh-CN" altLang="en-US" sz="2000"/>
              <a:t>，并且可以编辑他们。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6" name="图片 5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2886075"/>
            <a:ext cx="8397875" cy="35509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功能介绍（编辑）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5-2</a:t>
            </a:r>
            <a:r>
              <a:rPr lang="zh-CN" altLang="en-US">
                <a:sym typeface="+mn-ea"/>
              </a:rPr>
              <a:t>）添加</a:t>
            </a:r>
            <a:r>
              <a:rPr lang="en-US" altLang="zh-CN">
                <a:sym typeface="+mn-ea"/>
              </a:rPr>
              <a:t>Node</a:t>
            </a:r>
            <a:endParaRPr lang="en-US" altLang="zh-CN">
              <a:sym typeface="+mn-ea"/>
            </a:endParaRPr>
          </a:p>
          <a:p>
            <a:r>
              <a:rPr lang="zh-CN" altLang="en-US"/>
              <a:t>右击</a:t>
            </a:r>
            <a:r>
              <a:rPr lang="en-US" altLang="zh-CN"/>
              <a:t>CANBUS —&gt;Add—&gt;Add Node</a:t>
            </a:r>
            <a:endParaRPr lang="en-US" altLang="zh-CN"/>
          </a:p>
          <a:p>
            <a:r>
              <a:rPr lang="en-US" altLang="zh-CN">
                <a:sym typeface="+mn-ea"/>
              </a:rPr>
              <a:t>5-3</a:t>
            </a:r>
            <a:r>
              <a:rPr lang="zh-CN" altLang="en-US">
                <a:sym typeface="+mn-ea"/>
              </a:rPr>
              <a:t>）添加</a:t>
            </a:r>
            <a:r>
              <a:rPr lang="en-US" altLang="zh-CN">
                <a:sym typeface="+mn-ea"/>
              </a:rPr>
              <a:t>MSG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右击</a:t>
            </a:r>
            <a:r>
              <a:rPr lang="en-US" altLang="zh-CN">
                <a:sym typeface="+mn-ea"/>
              </a:rPr>
              <a:t>Node</a:t>
            </a:r>
            <a:r>
              <a:rPr lang="en-US" altLang="zh-CN">
                <a:sym typeface="+mn-ea"/>
              </a:rPr>
              <a:t>—&gt;Add—&gt;Add Message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5-4</a:t>
            </a:r>
            <a:r>
              <a:rPr lang="zh-CN" altLang="en-US">
                <a:sym typeface="+mn-ea"/>
              </a:rPr>
              <a:t>）添加</a:t>
            </a:r>
            <a:r>
              <a:rPr lang="en-US" altLang="zh-CN">
                <a:sym typeface="+mn-ea"/>
              </a:rPr>
              <a:t>Signal</a:t>
            </a:r>
            <a:endParaRPr lang="en-US" altLang="zh-CN">
              <a:sym typeface="+mn-ea"/>
            </a:endParaRPr>
          </a:p>
          <a:p>
            <a:r>
              <a:rPr lang="zh-CN" altLang="en-US">
                <a:sym typeface="+mn-ea"/>
              </a:rPr>
              <a:t>右击</a:t>
            </a:r>
            <a:r>
              <a:rPr lang="en-US" altLang="zh-CN">
                <a:sym typeface="+mn-ea"/>
              </a:rPr>
              <a:t>Message—&gt;Add—&gt;Add Signal</a:t>
            </a:r>
            <a:endParaRPr lang="en-US" altLang="zh-CN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7185025" y="1825625"/>
          <a:ext cx="3917950" cy="1120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914775" imgH="1676400" progId="Paint.Picture">
                  <p:embed/>
                </p:oleObj>
              </mc:Choice>
              <mc:Fallback>
                <p:oleObj name="" r:id="rId1" imgW="3914775" imgH="16764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85025" y="1825625"/>
                        <a:ext cx="3917950" cy="1120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7185025" y="3351530"/>
          <a:ext cx="4203700" cy="984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200525" imgH="1514475" progId="Paint.Picture">
                  <p:embed/>
                </p:oleObj>
              </mc:Choice>
              <mc:Fallback>
                <p:oleObj name="" r:id="rId3" imgW="4200525" imgH="15144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85025" y="3351530"/>
                        <a:ext cx="4203700" cy="984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7185025" y="4840605"/>
          <a:ext cx="374650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3743325" imgH="1638300" progId="Paint.Picture">
                  <p:embed/>
                </p:oleObj>
              </mc:Choice>
              <mc:Fallback>
                <p:oleObj name="" r:id="rId5" imgW="3743325" imgH="163830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85025" y="4840605"/>
                        <a:ext cx="3746500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1122045"/>
          </a:xfrm>
        </p:spPr>
        <p:txBody>
          <a:bodyPr/>
          <a:p>
            <a:pPr algn="l"/>
            <a:r>
              <a:rPr lang="zh-CN" altLang="en-US"/>
              <a:t>一、</a:t>
            </a:r>
            <a:r>
              <a:rPr lang="en-US" altLang="zh-CN"/>
              <a:t>DBC</a:t>
            </a:r>
            <a:r>
              <a:rPr lang="zh-CN" altLang="en-US"/>
              <a:t>文件介绍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105025"/>
            <a:ext cx="9479915" cy="3152775"/>
          </a:xfrm>
        </p:spPr>
        <p:txBody>
          <a:bodyPr/>
          <a:p>
            <a:pPr algn="l"/>
            <a:r>
              <a:rPr lang="zh-CN" altLang="en-US"/>
              <a:t>DBC文件是由德国维克多公司发布的，它被用来描述单一CAN网络中各逻辑节点信息，依据该文件可以开发出来监视和分析CAN网络中所有逻辑节点的运行状态，也可以是有针对性的ECU通信应用软件。</a:t>
            </a:r>
            <a:endParaRPr lang="zh-CN" altLang="en-US"/>
          </a:p>
          <a:p>
            <a:pPr algn="l"/>
            <a:r>
              <a:rPr lang="zh-CN" altLang="en-US"/>
              <a:t>DBC是一种文件格式，.dbc文件是一个ASCII格式的文件，其.dbc扩展名可用于定义CAN网络。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5-5</a:t>
            </a:r>
            <a:r>
              <a:rPr lang="zh-CN" altLang="en-US"/>
              <a:t>）编辑</a:t>
            </a:r>
            <a:r>
              <a:rPr lang="en-US" altLang="zh-CN"/>
              <a:t>Node</a:t>
            </a:r>
            <a:endParaRPr lang="en-US" altLang="zh-CN"/>
          </a:p>
          <a:p>
            <a:r>
              <a:rPr lang="zh-CN" altLang="en-US"/>
              <a:t>右击</a:t>
            </a:r>
            <a:r>
              <a:rPr lang="en-US" altLang="zh-CN"/>
              <a:t>Node—&gt;Edit—&gt;</a:t>
            </a:r>
            <a:r>
              <a:rPr lang="zh-CN" altLang="en-US"/>
              <a:t>跳出</a:t>
            </a:r>
            <a:r>
              <a:rPr lang="en-US" altLang="zh-CN"/>
              <a:t>Node Edit</a:t>
            </a:r>
            <a:r>
              <a:rPr lang="zh-CN" altLang="en-US"/>
              <a:t>编辑</a:t>
            </a:r>
            <a:r>
              <a:rPr lang="zh-CN" altLang="en-US"/>
              <a:t>框</a:t>
            </a:r>
            <a:endParaRPr lang="zh-CN" altLang="en-US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                                                              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在编辑框中可以进行对</a:t>
            </a:r>
            <a:r>
              <a:rPr lang="en-US" altLang="zh-CN"/>
              <a:t>Node</a:t>
            </a:r>
            <a:r>
              <a:rPr lang="zh-CN" altLang="en-US"/>
              <a:t>的</a:t>
            </a:r>
            <a:r>
              <a:rPr lang="zh-CN" altLang="en-US"/>
              <a:t>修改！</a:t>
            </a:r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1437640" y="3029585"/>
          <a:ext cx="3002915" cy="1477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000375" imgH="1476375" progId="Paint.Picture">
                  <p:embed/>
                </p:oleObj>
              </mc:Choice>
              <mc:Fallback>
                <p:oleObj name="" r:id="rId1" imgW="3000375" imgH="14763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7640" y="3029585"/>
                        <a:ext cx="3002915" cy="1477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5247005" y="2882265"/>
          <a:ext cx="4985385" cy="177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981575" imgH="1771650" progId="Paint.Picture">
                  <p:embed/>
                </p:oleObj>
              </mc:Choice>
              <mc:Fallback>
                <p:oleObj name="" r:id="rId3" imgW="4981575" imgH="177165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47005" y="2882265"/>
                        <a:ext cx="4985385" cy="1772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5-6</a:t>
            </a:r>
            <a:r>
              <a:rPr lang="zh-CN" altLang="en-US">
                <a:sym typeface="+mn-ea"/>
              </a:rPr>
              <a:t>）编辑</a:t>
            </a:r>
            <a:r>
              <a:rPr lang="en-US" altLang="zh-CN">
                <a:sym typeface="+mn-ea"/>
              </a:rPr>
              <a:t>Message</a:t>
            </a:r>
            <a:endParaRPr lang="en-US" altLang="zh-CN"/>
          </a:p>
          <a:p>
            <a:r>
              <a:rPr lang="zh-CN" altLang="en-US">
                <a:sym typeface="+mn-ea"/>
              </a:rPr>
              <a:t>右击</a:t>
            </a:r>
            <a:r>
              <a:rPr lang="en-US" altLang="zh-CN">
                <a:sym typeface="+mn-ea"/>
              </a:rPr>
              <a:t>Message—&gt;Edit—&gt;</a:t>
            </a:r>
            <a:r>
              <a:rPr lang="zh-CN" altLang="en-US">
                <a:sym typeface="+mn-ea"/>
              </a:rPr>
              <a:t>跳出</a:t>
            </a:r>
            <a:r>
              <a:rPr lang="en-US" altLang="zh-CN">
                <a:sym typeface="+mn-ea"/>
              </a:rPr>
              <a:t>MSG Edit</a:t>
            </a:r>
            <a:r>
              <a:rPr lang="zh-CN" altLang="en-US">
                <a:sym typeface="+mn-ea"/>
              </a:rPr>
              <a:t>编辑框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在编辑框中可以进行对</a:t>
            </a:r>
            <a:r>
              <a:rPr lang="en-US" altLang="zh-CN">
                <a:sym typeface="+mn-ea"/>
              </a:rPr>
              <a:t>MSG</a:t>
            </a:r>
            <a:r>
              <a:rPr lang="zh-CN" altLang="en-US">
                <a:sym typeface="+mn-ea"/>
              </a:rPr>
              <a:t>的修改！</a:t>
            </a:r>
            <a:endParaRPr lang="zh-CN" altLang="en-US"/>
          </a:p>
          <a:p>
            <a:endParaRPr lang="en-US" altLang="zh-CN"/>
          </a:p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5742940" y="2926715"/>
          <a:ext cx="5223510" cy="232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5219700" imgH="3209925" progId="Paint.Picture">
                  <p:embed/>
                </p:oleObj>
              </mc:Choice>
              <mc:Fallback>
                <p:oleObj name="" r:id="rId1" imgW="5219700" imgH="32099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42940" y="2926715"/>
                        <a:ext cx="5223510" cy="2327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1337310" y="2926715"/>
          <a:ext cx="3174365" cy="165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171825" imgH="1657350" progId="Paint.Picture">
                  <p:embed/>
                </p:oleObj>
              </mc:Choice>
              <mc:Fallback>
                <p:oleObj name="" r:id="rId3" imgW="3171825" imgH="165735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7310" y="2926715"/>
                        <a:ext cx="3174365" cy="1658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sym typeface="+mn-ea"/>
              </a:rPr>
              <a:t>5-7</a:t>
            </a:r>
            <a:r>
              <a:rPr lang="zh-CN" altLang="en-US">
                <a:sym typeface="+mn-ea"/>
              </a:rPr>
              <a:t>）编辑</a:t>
            </a:r>
            <a:r>
              <a:rPr lang="en-US" altLang="zh-CN">
                <a:sym typeface="+mn-ea"/>
              </a:rPr>
              <a:t>Signal</a:t>
            </a:r>
            <a:endParaRPr lang="en-US" altLang="zh-CN"/>
          </a:p>
          <a:p>
            <a:r>
              <a:rPr lang="zh-CN" altLang="en-US">
                <a:sym typeface="+mn-ea"/>
              </a:rPr>
              <a:t>右击</a:t>
            </a:r>
            <a:r>
              <a:rPr lang="en-US" altLang="zh-CN">
                <a:sym typeface="+mn-ea"/>
              </a:rPr>
              <a:t>Signal—&gt;Edit—&gt;</a:t>
            </a:r>
            <a:r>
              <a:rPr lang="zh-CN" altLang="en-US">
                <a:sym typeface="+mn-ea"/>
              </a:rPr>
              <a:t>跳出</a:t>
            </a:r>
            <a:r>
              <a:rPr lang="en-US" altLang="zh-CN">
                <a:sym typeface="+mn-ea"/>
              </a:rPr>
              <a:t>SIG Edit</a:t>
            </a:r>
            <a:r>
              <a:rPr lang="zh-CN" altLang="en-US">
                <a:sym typeface="+mn-ea"/>
              </a:rPr>
              <a:t>对话框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在编辑框中可以进行对</a:t>
            </a:r>
            <a:r>
              <a:rPr lang="en-US" altLang="zh-CN">
                <a:sym typeface="+mn-ea"/>
              </a:rPr>
              <a:t>SIG</a:t>
            </a:r>
            <a:r>
              <a:rPr lang="zh-CN" altLang="en-US">
                <a:sym typeface="+mn-ea"/>
              </a:rPr>
              <a:t>的修改！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2003425" y="3022600"/>
          <a:ext cx="3260090" cy="179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3257550" imgH="1790700" progId="Paint.Picture">
                  <p:embed/>
                </p:oleObj>
              </mc:Choice>
              <mc:Fallback>
                <p:oleObj name="" r:id="rId1" imgW="3257550" imgH="17907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03425" y="3022600"/>
                        <a:ext cx="3260090" cy="1791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7359650" y="2617470"/>
          <a:ext cx="4603750" cy="3559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600575" imgH="5229225" progId="Paint.Picture">
                  <p:embed/>
                </p:oleObj>
              </mc:Choice>
              <mc:Fallback>
                <p:oleObj name="" r:id="rId3" imgW="4600575" imgH="52292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9650" y="2617470"/>
                        <a:ext cx="4603750" cy="3559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144000" cy="838835"/>
          </a:xfrm>
        </p:spPr>
        <p:txBody>
          <a:bodyPr>
            <a:normAutofit fontScale="90000"/>
          </a:bodyPr>
          <a:p>
            <a:pPr algn="ctr"/>
            <a:r>
              <a:rPr lang="zh-CN" altLang="en-US">
                <a:solidFill>
                  <a:srgbClr val="FF0000"/>
                </a:solidFill>
              </a:rPr>
              <a:t>感恩您的阅读！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272665"/>
            <a:ext cx="9144000" cy="2985135"/>
          </a:xfrm>
        </p:spPr>
        <p:txBody>
          <a:bodyPr/>
          <a:p>
            <a:r>
              <a:rPr lang="zh-CN" altLang="zh-CN" b="1">
                <a:solidFill>
                  <a:srgbClr val="FF0000"/>
                </a:solidFill>
                <a:sym typeface="+mn-ea"/>
              </a:rPr>
              <a:t>如果您对此工具感兴趣，请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E-mail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给我们哦！（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sunshinejmy@sunneco.com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我们会第一时间把工具发给您使用！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或者请到公司官网下载：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www.sunneco.com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感恩大家！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二、版本更新内容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2000"/>
              <a:t>DBCView</a:t>
            </a:r>
            <a:r>
              <a:rPr lang="zh-CN" altLang="en-US" sz="2000"/>
              <a:t>（以下简称</a:t>
            </a:r>
            <a:r>
              <a:rPr lang="en-US" altLang="zh-CN" sz="2000"/>
              <a:t>DBCView1</a:t>
            </a:r>
            <a:r>
              <a:rPr lang="zh-CN" altLang="en-US" sz="2000"/>
              <a:t>）是今年年初发布的一款</a:t>
            </a:r>
            <a:r>
              <a:rPr lang="zh-CN" altLang="en-US" sz="2000">
                <a:sym typeface="+mn-ea"/>
              </a:rPr>
              <a:t>操作简便的DBC文件解析工具。用于显示汽车行业dbc文件，帮助初入汽车电子行业的人读懂</a:t>
            </a:r>
            <a:r>
              <a:rPr lang="en-US" altLang="zh-CN" sz="2000">
                <a:sym typeface="+mn-ea"/>
              </a:rPr>
              <a:t>DBC</a:t>
            </a:r>
            <a:r>
              <a:rPr lang="zh-CN" altLang="en-US" sz="2000">
                <a:sym typeface="+mn-ea"/>
              </a:rPr>
              <a:t>文件。</a:t>
            </a:r>
            <a:r>
              <a:rPr lang="en-US" altLang="zh-CN" sz="2000"/>
              <a:t>DBCViewNew</a:t>
            </a:r>
            <a:r>
              <a:rPr lang="zh-CN" altLang="en-US" sz="2000"/>
              <a:t>（以下简称</a:t>
            </a:r>
            <a:r>
              <a:rPr lang="en-US" altLang="zh-CN" sz="2000"/>
              <a:t>DBCView2</a:t>
            </a:r>
            <a:r>
              <a:rPr lang="zh-CN" altLang="en-US" sz="2000"/>
              <a:t>）是在</a:t>
            </a:r>
            <a:r>
              <a:rPr lang="en-US" altLang="zh-CN" sz="2000"/>
              <a:t>DBCView1</a:t>
            </a:r>
            <a:r>
              <a:rPr lang="zh-CN" altLang="en-US" sz="2000"/>
              <a:t>基础上开发的，并在</a:t>
            </a:r>
            <a:r>
              <a:rPr lang="en-US" altLang="zh-CN" sz="2000"/>
              <a:t>5</a:t>
            </a:r>
            <a:r>
              <a:rPr lang="zh-CN" altLang="en-US" sz="2000"/>
              <a:t>月</a:t>
            </a:r>
            <a:r>
              <a:rPr lang="en-US" altLang="zh-CN" sz="2000"/>
              <a:t>6</a:t>
            </a:r>
            <a:r>
              <a:rPr lang="zh-CN" altLang="en-US" sz="2000"/>
              <a:t>日发布。</a:t>
            </a:r>
            <a:endParaRPr lang="zh-CN" altLang="en-US" sz="2000"/>
          </a:p>
          <a:p>
            <a:pPr marL="0" indent="0">
              <a:buNone/>
            </a:pPr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1325880" y="2931160"/>
          <a:ext cx="626237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9855"/>
                <a:gridCol w="2518410"/>
                <a:gridCol w="699770"/>
                <a:gridCol w="714375"/>
                <a:gridCol w="949960"/>
              </a:tblGrid>
              <a:tr h="1188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版本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  </a:t>
                      </a:r>
                      <a:r>
                        <a:rPr lang="zh-CN" altLang="en-US"/>
                        <a:t>内容显示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添加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/>
                        <a:t>NodeMSGSIG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删除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Node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MSG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SIG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编辑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Node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MSG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SIG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DBCView1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                  √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  </a:t>
                      </a:r>
                      <a:r>
                        <a:rPr lang="zh-CN" altLang="en-US"/>
                        <a:t>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</a:t>
                      </a:r>
                      <a:r>
                        <a:rPr lang="zh-CN" altLang="en-US" sz="1800">
                          <a:sym typeface="+mn-ea"/>
                        </a:rPr>
                        <a:t>×</a:t>
                      </a:r>
                      <a:endParaRPr lang="zh-CN" altLang="en-US" sz="18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</a:t>
                      </a:r>
                      <a:r>
                        <a:rPr lang="zh-CN" altLang="en-US" sz="1800">
                          <a:sym typeface="+mn-ea"/>
                        </a:rPr>
                        <a:t>×</a:t>
                      </a:r>
                      <a:endParaRPr lang="zh-CN" altLang="en-US" sz="18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DBCView2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                 √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（比</a:t>
                      </a:r>
                      <a:r>
                        <a:rPr lang="en-US" altLang="zh-CN" sz="1800">
                          <a:sym typeface="+mn-ea"/>
                        </a:rPr>
                        <a:t>DBCView1</a:t>
                      </a:r>
                      <a:r>
                        <a:rPr lang="zh-CN" altLang="en-US" sz="1800">
                          <a:sym typeface="+mn-ea"/>
                        </a:rPr>
                        <a:t>更加精致）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/>
                        <a:t>      颜色、格局、动画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√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√</a:t>
                      </a:r>
                      <a:endParaRPr lang="en-US" altLang="zh-CN" sz="18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  √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二、版本更新内容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1"/>
            <a:r>
              <a:rPr lang="zh-CN" altLang="en-US">
                <a:sym typeface="+mn-ea"/>
              </a:rPr>
              <a:t>打开</a:t>
            </a:r>
            <a:r>
              <a:rPr lang="en-US" altLang="zh-CN">
                <a:sym typeface="+mn-ea"/>
              </a:rPr>
              <a:t>dbc</a:t>
            </a:r>
            <a:r>
              <a:rPr lang="zh-CN" altLang="en-US">
                <a:sym typeface="+mn-ea"/>
              </a:rPr>
              <a:t>文件时，有一些</a:t>
            </a:r>
            <a:r>
              <a:rPr lang="en-US" altLang="zh-CN">
                <a:sym typeface="+mn-ea"/>
              </a:rPr>
              <a:t>dbc</a:t>
            </a:r>
            <a:r>
              <a:rPr lang="zh-CN" altLang="en-US">
                <a:sym typeface="+mn-ea"/>
              </a:rPr>
              <a:t>文件的版本比较高，有可能打不开，请您联系我们。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DBCView2</a:t>
            </a:r>
            <a:r>
              <a:rPr lang="zh-CN" altLang="en-US">
                <a:sym typeface="+mn-ea"/>
              </a:rPr>
              <a:t>只能通过左边的</a:t>
            </a:r>
            <a:r>
              <a:rPr lang="en-US" altLang="zh-CN">
                <a:sym typeface="+mn-ea"/>
              </a:rPr>
              <a:t>Treeview</a:t>
            </a:r>
            <a:r>
              <a:rPr lang="zh-CN" altLang="en-US">
                <a:sym typeface="+mn-ea"/>
              </a:rPr>
              <a:t>进行编辑，编辑时请用英文字符，如果用中文可能会出问题，我们会继续更新。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DBCView2</a:t>
            </a:r>
            <a:r>
              <a:rPr lang="zh-CN" altLang="en-US">
                <a:sym typeface="+mn-ea"/>
              </a:rPr>
              <a:t>的支付功能移动右下角，并改善了</a:t>
            </a:r>
            <a:r>
              <a:rPr lang="en-US" altLang="zh-CN">
                <a:sym typeface="+mn-ea"/>
              </a:rPr>
              <a:t>DBCView1</a:t>
            </a:r>
            <a:r>
              <a:rPr lang="zh-CN" altLang="en-US">
                <a:sym typeface="+mn-ea"/>
              </a:rPr>
              <a:t>和支付宝支付不能同步的情况。</a:t>
            </a:r>
            <a:endParaRPr lang="zh-CN" altLang="en-US"/>
          </a:p>
          <a:p>
            <a:pPr lvl="1"/>
            <a:r>
              <a:rPr lang="en-US" altLang="zh-CN">
                <a:solidFill>
                  <a:srgbClr val="FF0000"/>
                </a:solidFill>
                <a:sym typeface="+mn-ea"/>
              </a:rPr>
              <a:t>DBCView2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目前是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元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/1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天，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天中可以打开关闭本程序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次。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三、扫码解锁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r>
              <a:rPr lang="zh-CN" altLang="en-US"/>
              <a:t>支付宝扫一扫右下角的二维码并支付</a:t>
            </a:r>
            <a:r>
              <a:rPr lang="en-US" altLang="zh-CN"/>
              <a:t>1</a:t>
            </a:r>
            <a:r>
              <a:rPr lang="zh-CN" altLang="en-US"/>
              <a:t>元即可使用。</a:t>
            </a:r>
            <a:r>
              <a:rPr lang="zh-CN" altLang="en-US">
                <a:solidFill>
                  <a:srgbClr val="FF0000"/>
                </a:solidFill>
              </a:rPr>
              <a:t>（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天中可以打开关闭本程序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次。</a:t>
            </a:r>
            <a:r>
              <a:rPr lang="zh-CN" altLang="en-US">
                <a:solidFill>
                  <a:srgbClr val="FF0000"/>
                </a:solidFill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内容占位符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8805" y="2768600"/>
            <a:ext cx="7134225" cy="37376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四、</a:t>
            </a:r>
            <a:r>
              <a:rPr lang="en-US" altLang="zh-CN"/>
              <a:t>DBCViewNew</a:t>
            </a:r>
            <a:r>
              <a:rPr lang="zh-CN" altLang="en-US"/>
              <a:t>功能介绍（导入）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951210" cy="4351655"/>
          </a:xfrm>
        </p:spPr>
        <p:txBody>
          <a:bodyPr/>
          <a:p>
            <a:r>
              <a:rPr lang="en-US"/>
              <a:t>1</a:t>
            </a:r>
            <a:r>
              <a:rPr lang="zh-CN" altLang="en-US"/>
              <a:t>）</a:t>
            </a:r>
            <a:r>
              <a:rPr lang="en-US"/>
              <a:t>打开任意DBC文件导入</a:t>
            </a:r>
            <a:r>
              <a:rPr lang="zh-CN" altLang="en-US"/>
              <a:t>工具</a:t>
            </a:r>
            <a:br>
              <a:rPr lang="zh-CN" altLang="en-US"/>
            </a:br>
            <a:endParaRPr lang="zh-CN" altLang="en-US"/>
          </a:p>
          <a:p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打开</a:t>
            </a:r>
            <a:r>
              <a:rPr lang="en-US" altLang="zh-CN"/>
              <a:t>DBC</a:t>
            </a:r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选择</a:t>
            </a:r>
            <a:r>
              <a:rPr lang="en-US" altLang="zh-CN"/>
              <a:t>DBC</a:t>
            </a:r>
            <a:r>
              <a:rPr lang="zh-CN" altLang="en-US"/>
              <a:t>文件</a:t>
            </a:r>
            <a:r>
              <a:rPr lang="en-US" altLang="zh-CN"/>
              <a:t>—&gt;</a:t>
            </a:r>
            <a:r>
              <a:rPr lang="zh-CN" altLang="en-US"/>
              <a:t>打开</a:t>
            </a:r>
            <a:endParaRPr lang="zh-CN" altLang="en-US"/>
          </a:p>
          <a:p>
            <a:endParaRPr lang="en-US"/>
          </a:p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2485" y="3287395"/>
            <a:ext cx="5438775" cy="3058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</a:t>
            </a:r>
            <a:r>
              <a:rPr lang="zh-CN" altLang="en-US"/>
              <a:t>（页面）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315" y="1513205"/>
            <a:ext cx="10927080" cy="4664075"/>
          </a:xfrm>
        </p:spPr>
        <p:txBody>
          <a:bodyPr>
            <a:normAutofit/>
          </a:bodyPr>
          <a:p>
            <a:r>
              <a:rPr lang="en-US" sz="1800"/>
              <a:t>1</a:t>
            </a:r>
            <a:r>
              <a:rPr lang="zh-CN" altLang="en-US" sz="1800"/>
              <a:t>）发送方</a:t>
            </a:r>
            <a:endParaRPr lang="zh-CN" altLang="en-US" sz="1800"/>
          </a:p>
          <a:p>
            <a:r>
              <a:rPr lang="zh-CN" altLang="en-US" sz="1800"/>
              <a:t>发送一个信息，就会得到接收这个信息的全部内容（</a:t>
            </a:r>
            <a:r>
              <a:rPr lang="en-US" altLang="zh-CN" sz="1800"/>
              <a:t>Node</a:t>
            </a:r>
            <a:r>
              <a:rPr lang="zh-CN" altLang="en-US" sz="1800"/>
              <a:t>、</a:t>
            </a:r>
            <a:r>
              <a:rPr lang="en-US" altLang="zh-CN" sz="1800"/>
              <a:t>Message</a:t>
            </a:r>
            <a:r>
              <a:rPr lang="zh-CN" altLang="en-US" sz="1800"/>
              <a:t>以及</a:t>
            </a:r>
            <a:r>
              <a:rPr lang="en-US" altLang="zh-CN" sz="1800"/>
              <a:t>Signal</a:t>
            </a:r>
            <a:r>
              <a:rPr lang="zh-CN" altLang="en-US" sz="1800"/>
              <a:t>）。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如图下所示：红色边框内显示的是发送方在</a:t>
            </a:r>
            <a:r>
              <a:rPr lang="en-US" altLang="zh-CN" sz="1800">
                <a:sym typeface="+mn-ea"/>
              </a:rPr>
              <a:t>CANBUS</a:t>
            </a:r>
            <a:r>
              <a:rPr lang="zh-CN" altLang="en-US" sz="1800">
                <a:sym typeface="+mn-ea"/>
              </a:rPr>
              <a:t>总线的全部信息，包括</a:t>
            </a:r>
            <a:r>
              <a:rPr lang="en-US" altLang="zh-CN" sz="1800">
                <a:sym typeface="+mn-ea"/>
              </a:rPr>
              <a:t>Node</a:t>
            </a:r>
            <a:r>
              <a:rPr lang="zh-CN" altLang="en-US" sz="1800">
                <a:sym typeface="+mn-ea"/>
              </a:rPr>
              <a:t>、</a:t>
            </a:r>
            <a:r>
              <a:rPr lang="en-US" altLang="zh-CN" sz="1800">
                <a:sym typeface="+mn-ea"/>
              </a:rPr>
              <a:t>Message</a:t>
            </a:r>
            <a:r>
              <a:rPr lang="zh-CN" altLang="en-US" sz="1800">
                <a:sym typeface="+mn-ea"/>
              </a:rPr>
              <a:t>以及</a:t>
            </a:r>
            <a:r>
              <a:rPr lang="en-US" altLang="zh-CN" sz="1800">
                <a:sym typeface="+mn-ea"/>
              </a:rPr>
              <a:t>Signal</a:t>
            </a:r>
            <a:r>
              <a:rPr lang="zh-CN" altLang="en-US" sz="1800">
                <a:sym typeface="+mn-ea"/>
              </a:rPr>
              <a:t>。</a:t>
            </a:r>
            <a:endParaRPr lang="en-US" altLang="zh-CN" sz="1800"/>
          </a:p>
          <a:p>
            <a:endParaRPr lang="zh-CN" altLang="en-US" sz="1800"/>
          </a:p>
          <a:p>
            <a:r>
              <a:rPr lang="zh-CN" altLang="en-US" sz="1800"/>
              <a:t>                                                       </a:t>
            </a:r>
            <a:endParaRPr lang="zh-CN" altLang="en-US" sz="1800"/>
          </a:p>
          <a:p>
            <a:endParaRPr lang="zh-CN" altLang="en-US"/>
          </a:p>
        </p:txBody>
      </p:sp>
      <p:pic>
        <p:nvPicPr>
          <p:cNvPr id="5" name="图片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695" y="2653665"/>
            <a:ext cx="8812530" cy="38423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838200" y="1825625"/>
            <a:ext cx="11284585" cy="5037455"/>
          </a:xfrm>
        </p:spPr>
        <p:txBody>
          <a:bodyPr/>
          <a:p>
            <a:r>
              <a:rPr lang="en-US" altLang="zh-CN" sz="2000">
                <a:solidFill>
                  <a:schemeClr val="tx1"/>
                </a:solidFill>
              </a:rPr>
              <a:t>2-1</a:t>
            </a:r>
            <a:r>
              <a:rPr lang="zh-CN" altLang="en-US" sz="2000">
                <a:solidFill>
                  <a:schemeClr val="tx1"/>
                </a:solidFill>
              </a:rPr>
              <a:t>）</a:t>
            </a:r>
            <a:r>
              <a:rPr lang="en-US" altLang="zh-CN" sz="2000">
                <a:solidFill>
                  <a:schemeClr val="tx1"/>
                </a:solidFill>
              </a:rPr>
              <a:t>Signal</a:t>
            </a:r>
            <a:r>
              <a:rPr lang="zh-CN" altLang="en-US" sz="2000">
                <a:solidFill>
                  <a:schemeClr val="tx1"/>
                </a:solidFill>
              </a:rPr>
              <a:t>  </a:t>
            </a:r>
            <a:r>
              <a:rPr lang="en-US" altLang="zh-CN" sz="2000">
                <a:solidFill>
                  <a:schemeClr val="tx1"/>
                </a:solidFill>
              </a:rPr>
              <a:t>Properties</a:t>
            </a:r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chemeClr val="tx1"/>
                </a:solidFill>
              </a:rPr>
              <a:t>如图下所示：点击一个</a:t>
            </a:r>
            <a:r>
              <a:rPr lang="en-US" altLang="zh-CN" sz="2000">
                <a:solidFill>
                  <a:schemeClr val="tx1"/>
                </a:solidFill>
              </a:rPr>
              <a:t>Signal</a:t>
            </a:r>
            <a:r>
              <a:rPr lang="zh-CN" altLang="en-US" sz="2000">
                <a:solidFill>
                  <a:schemeClr val="tx1"/>
                </a:solidFill>
              </a:rPr>
              <a:t>，右边</a:t>
            </a:r>
            <a:r>
              <a:rPr lang="en-US" altLang="zh-CN" sz="2000">
                <a:solidFill>
                  <a:schemeClr val="tx1"/>
                </a:solidFill>
              </a:rPr>
              <a:t>Properties</a:t>
            </a:r>
            <a:r>
              <a:rPr lang="zh-CN" altLang="en-US" sz="2000">
                <a:solidFill>
                  <a:schemeClr val="tx1"/>
                </a:solidFill>
              </a:rPr>
              <a:t>框内就会显示和这个</a:t>
            </a:r>
            <a:r>
              <a:rPr lang="en-US" altLang="zh-CN" sz="2000">
                <a:solidFill>
                  <a:schemeClr val="tx1"/>
                </a:solidFill>
              </a:rPr>
              <a:t>Signal</a:t>
            </a:r>
            <a:r>
              <a:rPr lang="zh-CN" altLang="en-US" sz="2000">
                <a:solidFill>
                  <a:schemeClr val="tx1"/>
                </a:solidFill>
              </a:rPr>
              <a:t>相对应的信息。</a:t>
            </a:r>
            <a:endParaRPr lang="zh-CN" altLang="en-US" sz="2000">
              <a:solidFill>
                <a:schemeClr val="tx1"/>
              </a:solidFill>
            </a:endParaRPr>
          </a:p>
          <a:p>
            <a:endParaRPr lang="zh-CN" altLang="en-US" sz="2000">
              <a:solidFill>
                <a:schemeClr val="tx1"/>
              </a:solidFill>
            </a:endParaRPr>
          </a:p>
          <a:p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7225" y="2784475"/>
            <a:ext cx="7784465" cy="3901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四、</a:t>
            </a:r>
            <a:r>
              <a:rPr lang="en-US" altLang="zh-CN">
                <a:sym typeface="+mn-ea"/>
              </a:rPr>
              <a:t>DBCViewNew</a:t>
            </a:r>
            <a:r>
              <a:rPr lang="zh-CN" altLang="en-US">
                <a:sym typeface="+mn-ea"/>
              </a:rPr>
              <a:t>功能介绍（页面）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3110" y="1825625"/>
            <a:ext cx="10600690" cy="4853940"/>
          </a:xfrm>
        </p:spPr>
        <p:txBody>
          <a:bodyPr/>
          <a:p>
            <a:r>
              <a:rPr lang="en-US" altLang="zh-CN" sz="2000"/>
              <a:t>2-2</a:t>
            </a:r>
            <a:r>
              <a:rPr lang="zh-CN" altLang="en-US" sz="2000"/>
              <a:t>）</a:t>
            </a:r>
            <a:r>
              <a:rPr lang="en-US" altLang="zh-CN" sz="2000"/>
              <a:t>Search View</a:t>
            </a:r>
            <a:endParaRPr lang="en-US" altLang="zh-CN" sz="2000"/>
          </a:p>
          <a:p>
            <a:r>
              <a:rPr lang="zh-CN" altLang="en-US" sz="2000"/>
              <a:t>如图下所示：输入关键词搜索，快速找到您需要的信息。</a:t>
            </a:r>
            <a:endParaRPr lang="zh-CN" altLang="en-US" sz="2000"/>
          </a:p>
        </p:txBody>
      </p:sp>
      <p:pic>
        <p:nvPicPr>
          <p:cNvPr id="4" name="图片 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8465" y="2789555"/>
            <a:ext cx="8193405" cy="38900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3083</Words>
  <Application>WPS 演示</Application>
  <PresentationFormat>Widescreen</PresentationFormat>
  <Paragraphs>222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Theme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DBCViewNew操作步骤说明</vt:lpstr>
      <vt:lpstr>一、DBC文件介绍</vt:lpstr>
      <vt:lpstr>二、版本更新内容</vt:lpstr>
      <vt:lpstr>PowerPoint 演示文稿</vt:lpstr>
      <vt:lpstr>三、扫码解锁</vt:lpstr>
      <vt:lpstr>四、DBCViewNew功能介绍（导入）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四、DBCViewNew功能介绍（页面）</vt:lpstr>
      <vt:lpstr>四、DBCViewNew功能介绍（编辑）</vt:lpstr>
      <vt:lpstr>PowerPoint 演示文稿</vt:lpstr>
      <vt:lpstr>PowerPoint 演示文稿</vt:lpstr>
      <vt:lpstr>PowerPoint 演示文稿</vt:lpstr>
      <vt:lpstr>PowerPoint 演示文稿</vt:lpstr>
      <vt:lpstr>感恩您的阅读！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DBCView工具使用</dc:title>
  <dc:creator/>
  <cp:lastModifiedBy>一梦漫言丶</cp:lastModifiedBy>
  <cp:revision>36</cp:revision>
  <dcterms:created xsi:type="dcterms:W3CDTF">2018-01-15T02:56:00Z</dcterms:created>
  <dcterms:modified xsi:type="dcterms:W3CDTF">2018-05-10T01:53:23Z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